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77" r:id="rId4"/>
    <p:sldId id="264" r:id="rId5"/>
    <p:sldId id="278" r:id="rId6"/>
    <p:sldId id="265" r:id="rId7"/>
    <p:sldId id="267" r:id="rId8"/>
    <p:sldId id="268" r:id="rId9"/>
    <p:sldId id="269" r:id="rId10"/>
    <p:sldId id="270" r:id="rId11"/>
    <p:sldId id="273" r:id="rId12"/>
    <p:sldId id="274" r:id="rId13"/>
    <p:sldId id="276" r:id="rId14"/>
    <p:sldId id="27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E59CB3D-56E6-4B87-A90C-F57C4442AD15}">
          <p14:sldIdLst>
            <p14:sldId id="256"/>
          </p14:sldIdLst>
        </p14:section>
        <p14:section name="Sección sin título" id="{CD2546BB-051D-4A17-A003-3EDFB5AB6D06}">
          <p14:sldIdLst>
            <p14:sldId id="257"/>
            <p14:sldId id="277"/>
            <p14:sldId id="264"/>
            <p14:sldId id="278"/>
            <p14:sldId id="265"/>
            <p14:sldId id="267"/>
            <p14:sldId id="268"/>
            <p14:sldId id="269"/>
            <p14:sldId id="270"/>
            <p14:sldId id="273"/>
            <p14:sldId id="274"/>
            <p14:sldId id="276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6600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77BF-C824-46AE-94B4-1E9E91676F10}" type="datetimeFigureOut">
              <a:rPr lang="es-MX" smtClean="0"/>
              <a:t>27/05/2015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5B35-D935-40C7-94D0-3B5910168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86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5B35-D935-40C7-94D0-3B5910168CA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09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118BC7-C0D7-44E6-82E8-AEBADDE475CF}" type="datetimeFigureOut">
              <a:rPr lang="es-MX" smtClean="0"/>
              <a:pPr/>
              <a:t>27/05/2015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90F0A-7F6B-4CC8-AFB7-BB88F8E4DE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6552728" cy="990600"/>
          </a:xfrm>
        </p:spPr>
        <p:txBody>
          <a:bodyPr>
            <a:normAutofit/>
          </a:bodyPr>
          <a:lstStyle/>
          <a:p>
            <a:pPr algn="ctr"/>
            <a:r>
              <a:rPr lang="es-MX" sz="2500" b="1" dirty="0" smtClean="0">
                <a:solidFill>
                  <a:srgbClr val="008000"/>
                </a:solidFill>
                <a:cs typeface="Rod" panose="02030509050101010101" pitchFamily="49" charset="-79"/>
              </a:rPr>
              <a:t>EL SERVICIO DE URGENCIAS Y </a:t>
            </a:r>
            <a:br>
              <a:rPr lang="es-MX" sz="2500" b="1" dirty="0" smtClean="0">
                <a:solidFill>
                  <a:srgbClr val="008000"/>
                </a:solidFill>
                <a:cs typeface="Rod" panose="02030509050101010101" pitchFamily="49" charset="-79"/>
              </a:rPr>
            </a:br>
            <a:r>
              <a:rPr lang="es-MX" sz="2500" b="1" dirty="0" smtClean="0">
                <a:solidFill>
                  <a:srgbClr val="008000"/>
                </a:solidFill>
                <a:cs typeface="Rod" panose="02030509050101010101" pitchFamily="49" charset="-79"/>
              </a:rPr>
              <a:t>DE EGRESO EN EL </a:t>
            </a:r>
            <a:r>
              <a:rPr lang="es-MX" sz="2500" b="1" dirty="0" err="1" smtClean="0">
                <a:solidFill>
                  <a:srgbClr val="008000"/>
                </a:solidFill>
                <a:cs typeface="Rod" panose="02030509050101010101" pitchFamily="49" charset="-79"/>
              </a:rPr>
              <a:t>HRAEI</a:t>
            </a:r>
            <a:endParaRPr lang="es-MX" sz="1000" dirty="0">
              <a:cs typeface="Rod" panose="02030509050101010101" pitchFamily="49" charset="-79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75656" y="4839816"/>
            <a:ext cx="6641976" cy="5334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Dirección Médica - 2015</a:t>
            </a:r>
          </a:p>
        </p:txBody>
      </p:sp>
    </p:spTree>
    <p:extLst>
      <p:ext uri="{BB962C8B-B14F-4D97-AF65-F5344CB8AC3E}">
        <p14:creationId xmlns:p14="http://schemas.microsoft.com/office/powerpoint/2010/main" val="34120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8000"/>
                </a:solidFill>
              </a:rPr>
              <a:t>4. COBRO DE 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394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El personal de recursos financieros (caja):</a:t>
            </a:r>
          </a:p>
          <a:p>
            <a:pPr>
              <a:buNone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Recibe pago y genera recibo</a:t>
            </a:r>
            <a:endParaRPr lang="es-MX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E:\caj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2852936"/>
            <a:ext cx="2572975" cy="28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rgbClr val="008000"/>
                </a:solidFill>
              </a:rPr>
              <a:t>Atención Médica</a:t>
            </a: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323528" y="1933575"/>
            <a:ext cx="8352928" cy="279157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MX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El personal médico:</a:t>
            </a:r>
            <a:endParaRPr lang="es-MX" sz="1200" dirty="0">
              <a:effectLst/>
              <a:latin typeface="Times New Roman"/>
              <a:ea typeface="Times New Roman"/>
            </a:endParaRPr>
          </a:p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MX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</a:pP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Otorga la atención dentro del término estimado según la clasificación </a:t>
            </a: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 la gravedad del  </a:t>
            </a: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padecimiento del paciente</a:t>
            </a: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</a:pP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Al </a:t>
            </a: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paciente hospitalizado en urgencias se le otorga la atención de médica y de considerarlo necesario, se le realizan estudios y/o se solicita interconsulta </a:t>
            </a: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según</a:t>
            </a: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sea el caso, se estabiliza al </a:t>
            </a: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paciente.</a:t>
            </a:r>
            <a:r>
              <a:rPr lang="es-MX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</a:pP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Se informa a los familiares con respecto el estado de salud de su paciente, en los diferentes horarios establecidos o antes si el caso lo amerita.</a:t>
            </a:r>
            <a:endParaRPr lang="es-MX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2" descr="E:\d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437112"/>
            <a:ext cx="208823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edic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429000"/>
            <a:ext cx="2512128" cy="310906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64294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8000"/>
                </a:solidFill>
              </a:rPr>
              <a:t>Atención Médica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1600" dirty="0" smtClean="0">
                <a:latin typeface="Calibri" pitchFamily="34" charset="0"/>
                <a:cs typeface="Calibri" pitchFamily="34" charset="0"/>
              </a:rPr>
              <a:t>De acuerdo con la evolución del paciente  y después de la evaluación del un equipo multidisciplinario de especialistas se decide el tratamiento a seguir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s-MX" sz="1600" dirty="0" smtClean="0">
                <a:latin typeface="Calibri" pitchFamily="34" charset="0"/>
                <a:cs typeface="Calibri" pitchFamily="34" charset="0"/>
              </a:rPr>
              <a:t>Hospitalización de paciente a piso.</a:t>
            </a:r>
          </a:p>
          <a:p>
            <a:pPr marL="0" indent="0">
              <a:buNone/>
            </a:pPr>
            <a:r>
              <a:rPr lang="es-MX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s-MX" sz="1600" dirty="0" smtClean="0">
                <a:latin typeface="Calibri" pitchFamily="34" charset="0"/>
                <a:cs typeface="Calibri" pitchFamily="34" charset="0"/>
              </a:rPr>
              <a:t>Tratamiento quirúrgico. </a:t>
            </a:r>
          </a:p>
          <a:p>
            <a:pPr marL="0" indent="0">
              <a:buNone/>
            </a:pPr>
            <a:r>
              <a:rPr lang="es-MX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MX" sz="1600" dirty="0" smtClean="0">
                <a:latin typeface="Calibri" pitchFamily="34" charset="0"/>
                <a:cs typeface="Calibri" pitchFamily="34" charset="0"/>
              </a:rPr>
              <a:t>. Egreso de paciente.</a:t>
            </a:r>
          </a:p>
          <a:p>
            <a:endParaRPr lang="es-MX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8000"/>
                </a:solidFill>
              </a:rPr>
              <a:t>5. EGRESO DE PACIENTE</a:t>
            </a:r>
            <a:endParaRPr lang="es-MX" sz="2400" dirty="0"/>
          </a:p>
        </p:txBody>
      </p:sp>
      <p:sp>
        <p:nvSpPr>
          <p:cNvPr id="7" name="2 Marcador de contenido"/>
          <p:cNvSpPr>
            <a:spLocks noGrp="1"/>
          </p:cNvSpPr>
          <p:nvPr/>
        </p:nvSpPr>
        <p:spPr>
          <a:xfrm>
            <a:off x="539552" y="1988840"/>
            <a:ext cx="7920880" cy="2395835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 3"/>
              <a:buChar char=""/>
              <a:tabLst>
                <a:tab pos="457200" algn="l"/>
              </a:tabLst>
            </a:pPr>
            <a:r>
              <a:rPr lang="es-MX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Una vez que cuentas por cobrar revisa que todas las áreas hayan terminado sus procedimientos y ejecuten debidamente en sistema, informa a Trabajo Social para que familiar pueda pasar a liquidar su cuenta.</a:t>
            </a:r>
            <a:endParaRPr lang="es-MX" sz="1100" dirty="0">
              <a:noFill/>
              <a:effectLst/>
              <a:latin typeface="Calibri"/>
              <a:ea typeface="Times New Roman"/>
              <a:cs typeface="Times New Roman"/>
            </a:endParaRPr>
          </a:p>
          <a:p>
            <a:pPr marL="2743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s-MX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 3"/>
              <a:buChar char=""/>
              <a:tabLst>
                <a:tab pos="457200" algn="l"/>
              </a:tabLst>
            </a:pP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El familiar se presenta a caja a liquidar la cuenta,  cuentas por cobrar extiende un aviso de pago, que se entrega a Trabajo Social y este se  presenta a enfermería y vigilancia, para que se les permita la salida.</a:t>
            </a:r>
            <a:endParaRPr lang="es-MX" sz="1100" dirty="0">
              <a:noFill/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2" descr="E:\camiller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933056"/>
            <a:ext cx="2089150" cy="221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10800000" flipV="1">
            <a:off x="467542" y="1700808"/>
            <a:ext cx="8064897" cy="3816424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 SERVICIO DE URGENCIAS DEL </a:t>
            </a:r>
            <a:r>
              <a:rPr lang="es-MX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HRAEI</a:t>
            </a:r>
            <a:endParaRPr lang="es-MX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BRINDA ATENCIÓN LAS 24 HORAS DEL DÍA, LOS 365 DÍAS DEL AÑO.</a:t>
            </a: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CONMUTADOR:   5972 </a:t>
            </a:r>
            <a:r>
              <a:rPr lang="es-MX" b="1" dirty="0">
                <a:solidFill>
                  <a:schemeClr val="bg1"/>
                </a:solidFill>
                <a:latin typeface="Calibri" panose="020F0502020204030204" pitchFamily="34" charset="0"/>
              </a:rPr>
              <a:t>9800 </a:t>
            </a:r>
          </a:p>
          <a:p>
            <a:pPr algn="ctr">
              <a:defRPr/>
            </a:pP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INFORMES:  EXT. 1048 Y 1046</a:t>
            </a:r>
          </a:p>
          <a:p>
            <a:pPr algn="ctr">
              <a:defRPr/>
            </a:pPr>
            <a:endParaRPr lang="es-MX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CARRETERA </a:t>
            </a: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FEDERAL  MÉXICO PUEBLA KM. 34.5, PUEBLO DE </a:t>
            </a:r>
            <a:r>
              <a:rPr lang="es-MX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ZOQUIAPAN</a:t>
            </a: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MUNICIPIO DE IXTAPALUCA, ESTADO DE MÉXICO. C.P. 56530.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692696"/>
            <a:ext cx="533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8000"/>
                </a:solidFill>
                <a:latin typeface="+mj-lt"/>
              </a:rPr>
              <a:t>ANTECEDENTES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27809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El Ejecutivo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Federal, a través de la Secretaría de Salud, firmaron un Contrato de Prestación de Servicios a largo plazo con un “Inversionista Proveedor”, quien diseñó, financió, construyó, equipó y durante la vigencia del Contrato, otorgará, mantenimiento al hospital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83611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MX" sz="1600" dirty="0">
                <a:latin typeface="Calibri" pitchFamily="34" charset="0"/>
                <a:cs typeface="Calibri" pitchFamily="34" charset="0"/>
              </a:rPr>
              <a:t>El Hospital Regional de Alta Especialidad de Ixtapaluca, o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pera bajo un esquema de Proyecto de Prestación de Servicios (</a:t>
            </a:r>
            <a:r>
              <a:rPr lang="es-ES" sz="1600" dirty="0" err="1">
                <a:latin typeface="Calibri" pitchFamily="34" charset="0"/>
                <a:cs typeface="Calibri" pitchFamily="34" charset="0"/>
              </a:rPr>
              <a:t>PPS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).</a:t>
            </a: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404977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 través de un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estudio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técnico,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se determinó desarrollar en Ixtapaluca, Estado de México, un hospital de alta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especialidad.</a:t>
            </a: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67544" y="198012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ES" sz="1600" dirty="0">
                <a:latin typeface="Calibri" pitchFamily="34" charset="0"/>
                <a:cs typeface="Calibri" pitchFamily="34" charset="0"/>
              </a:rPr>
              <a:t>El hospital fue pensado para brindar servicios médicos de alta especialidad para niños y niñas en etapa neonatal y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pediátrica.</a:t>
            </a:r>
            <a:endParaRPr lang="es-ES" sz="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288603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ES" sz="1600" dirty="0">
                <a:latin typeface="Calibri" pitchFamily="34" charset="0"/>
                <a:cs typeface="Calibri" pitchFamily="34" charset="0"/>
              </a:rPr>
              <a:t>El hospital fue creado para resolver problemas de atención médica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alta complejidad, de baja frecuencia, pero que establecen elevados riesgos para la vida y deterioro funcional e incapacidad que impactan de manera muy importante en la salud de la población.</a:t>
            </a: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407707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es-ES" sz="1600" dirty="0">
                <a:latin typeface="Calibri" pitchFamily="34" charset="0"/>
                <a:cs typeface="Calibri" pitchFamily="34" charset="0"/>
              </a:rPr>
              <a:t>En el proyecto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original bajo el cual opera el hospital,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NO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se contempló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SERVICIO DE URGENCIAS,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 fue en el mes de agosto del 2014 que se apertura </a:t>
            </a:r>
            <a:r>
              <a:rPr lang="es-MX" sz="1600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Hospital Regional de Alta Especialidad de Ixtapaluca,</a:t>
            </a:r>
            <a:r>
              <a:rPr lang="es-MX" sz="1600" dirty="0">
                <a:latin typeface="Calibri" pitchFamily="34" charset="0"/>
                <a:cs typeface="Calibri" pitchFamily="34" charset="0"/>
              </a:rPr>
              <a:t> la atención a patologías de segundo nivel de atención de salud, 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por lo cual se inició con la atención en el servicio de urgencias</a:t>
            </a: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46856" y="2626082"/>
            <a:ext cx="8229600" cy="10189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28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2800" b="1" dirty="0" smtClean="0">
                <a:solidFill>
                  <a:srgbClr val="008000"/>
                </a:solidFill>
              </a:rPr>
              <a:t>CÓMO FUNCIONA ACTUALMENTE EL SERVICIO DE URGENCIAS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73954"/>
            <a:ext cx="8229600" cy="874926"/>
          </a:xfrm>
        </p:spPr>
        <p:txBody>
          <a:bodyPr>
            <a:noAutofit/>
          </a:bodyPr>
          <a:lstStyle/>
          <a:p>
            <a:pPr marL="274320" indent="-274320" algn="ctr">
              <a:spcBef>
                <a:spcPts val="60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ES" sz="16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ES" sz="1600" b="1" dirty="0" smtClean="0">
                <a:solidFill>
                  <a:srgbClr val="008000"/>
                </a:solidFill>
              </a:rPr>
              <a:t>1. </a:t>
            </a:r>
            <a:r>
              <a:rPr lang="es-ES" sz="1600" b="1" dirty="0" smtClean="0">
                <a:solidFill>
                  <a:srgbClr val="006600"/>
                </a:solidFill>
                <a:latin typeface="Calibri"/>
                <a:ea typeface="Times New Roman"/>
              </a:rPr>
              <a:t>EL PERSONAL DE ENFERMERÍA RECIBE AL USUARIO EN EL MÓDULO DENOMINADO “TRIAGE”, QUE SIGNIFICA HACER UNA CLASIFICACIÓN DE ACUERDO A LA GRAVEDAD DEL PADECIMIENTO DEL PACIENTE, DONDE:</a:t>
            </a:r>
            <a:endParaRPr lang="es-MX" sz="16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251520" y="2394818"/>
            <a:ext cx="8424936" cy="254635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274320" indent="-274320" algn="just">
              <a:spcBef>
                <a:spcPts val="600"/>
              </a:spcBef>
              <a:spcAft>
                <a:spcPts val="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	</a:t>
            </a:r>
            <a:endParaRPr lang="es-MX" sz="1200" kern="1200" dirty="0" smtClean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Realiza </a:t>
            </a:r>
            <a:r>
              <a:rPr lang="es-MX" sz="1600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evaluación rápida de vía aérea, ventilación y circulación.</a:t>
            </a:r>
            <a:endParaRPr lang="es-MX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Calibri" pitchFamily="34" charset="0"/>
              </a:rPr>
              <a:t>Recoger </a:t>
            </a:r>
            <a:r>
              <a:rPr lang="es-MX" sz="1600" dirty="0">
                <a:latin typeface="Calibri" pitchFamily="34" charset="0"/>
                <a:cs typeface="Calibri" pitchFamily="34" charset="0"/>
              </a:rPr>
              <a:t>todos los datos personales, hereditarios, familiares y del entorno del enfermo o de la </a:t>
            </a:r>
            <a:r>
              <a:rPr lang="es-MX" sz="1600" dirty="0" smtClean="0">
                <a:latin typeface="Calibri" pitchFamily="34" charset="0"/>
                <a:cs typeface="Calibri" pitchFamily="34" charset="0"/>
              </a:rPr>
              <a:t>persona</a:t>
            </a:r>
            <a:r>
              <a:rPr lang="es-MX" sz="1600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es-MX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MX" sz="1600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Evalúa  y registra signos vitales.</a:t>
            </a:r>
            <a:endParaRPr lang="es-MX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MX" sz="1600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Clasifica al paciente de acuerdo a la prioridad con que requiere atención y asigna un nivel y color.</a:t>
            </a:r>
            <a:endParaRPr lang="es-MX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Asigna y registra al paciente al área de tratamiento dentro de urgencias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.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E:\enferme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797152"/>
            <a:ext cx="208823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3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emaforo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700808"/>
            <a:ext cx="2088232" cy="47959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>
                <a:solidFill>
                  <a:srgbClr val="008000"/>
                </a:solidFill>
                <a:ea typeface="+mn-ea"/>
                <a:cs typeface="+mn-cs"/>
              </a:rPr>
              <a:t>CLASIFICACIÓN</a:t>
            </a:r>
            <a:r>
              <a:rPr lang="es-MX" sz="1800" dirty="0" smtClean="0"/>
              <a:t> </a:t>
            </a:r>
            <a:r>
              <a:rPr lang="es-MX" sz="1800" b="1" dirty="0" smtClean="0">
                <a:solidFill>
                  <a:srgbClr val="008000"/>
                </a:solidFill>
                <a:ea typeface="+mn-ea"/>
                <a:cs typeface="+mn-cs"/>
              </a:rPr>
              <a:t>DE ACUERDO A LA GRAVEDAD DEL PADECIMIENTO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1785926"/>
            <a:ext cx="6572296" cy="4714908"/>
          </a:xfrm>
        </p:spPr>
        <p:txBody>
          <a:bodyPr>
            <a:noAutofit/>
          </a:bodyPr>
          <a:lstStyle/>
          <a:p>
            <a:pPr lvl="0" algn="ctr">
              <a:buNone/>
            </a:pPr>
            <a:endParaRPr lang="es-MX" sz="1600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es-MX" sz="1600" b="1" dirty="0" smtClean="0">
                <a:solidFill>
                  <a:srgbClr val="FF0000"/>
                </a:solidFill>
              </a:rPr>
              <a:t>ROJO </a:t>
            </a:r>
          </a:p>
          <a:p>
            <a:pPr lvl="0">
              <a:buNone/>
            </a:pPr>
            <a:r>
              <a:rPr lang="es-MX" sz="1600" b="1" dirty="0" smtClean="0"/>
              <a:t>Emergencia:</a:t>
            </a:r>
            <a:r>
              <a:rPr lang="es-MX" sz="1600" dirty="0" smtClean="0"/>
              <a:t> Incluye toda aquella condición médico quirúrgica agudo, que ponga en peligro la vida, un órgano o una función.</a:t>
            </a:r>
          </a:p>
          <a:p>
            <a:pPr algn="ctr">
              <a:buNone/>
            </a:pPr>
            <a:r>
              <a:rPr lang="es-MX" sz="1600" b="1" u="sng" dirty="0" smtClean="0"/>
              <a:t>Tiempo estimado de atención de cero a  10 minutos</a:t>
            </a:r>
          </a:p>
          <a:p>
            <a:pPr lvl="0">
              <a:buNone/>
            </a:pPr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buNone/>
            </a:pPr>
            <a:r>
              <a:rPr lang="es-MX" sz="1600" b="1" dirty="0" smtClean="0">
                <a:solidFill>
                  <a:srgbClr val="FFCC00"/>
                </a:solidFill>
              </a:rPr>
              <a:t>AMARILLO</a:t>
            </a:r>
          </a:p>
          <a:p>
            <a:pPr>
              <a:buNone/>
            </a:pPr>
            <a:r>
              <a:rPr lang="es-MX" sz="1600" b="1" dirty="0" smtClean="0"/>
              <a:t>Urgencia calificada:</a:t>
            </a:r>
            <a:r>
              <a:rPr lang="es-ES" sz="1600" b="1" dirty="0" smtClean="0"/>
              <a:t> </a:t>
            </a:r>
            <a:r>
              <a:rPr lang="es-ES" sz="1600" dirty="0" smtClean="0"/>
              <a:t>problema de salud, habitualmente de presentación súbita, que pone en riesgo la vida, órgano, tejido o función del paciente.</a:t>
            </a:r>
            <a:r>
              <a:rPr lang="es-MX" sz="1600" b="1" dirty="0" smtClean="0"/>
              <a:t> </a:t>
            </a:r>
          </a:p>
          <a:p>
            <a:pPr algn="ctr">
              <a:buNone/>
            </a:pPr>
            <a:r>
              <a:rPr lang="es-MX" sz="1600" b="1" u="sng" dirty="0" smtClean="0"/>
              <a:t>Tiempo aproximado de espera 30 a 60 minutos</a:t>
            </a:r>
          </a:p>
          <a:p>
            <a:pPr lvl="0">
              <a:buNone/>
            </a:pPr>
            <a:endParaRPr lang="es-MX" sz="1000" dirty="0" smtClean="0"/>
          </a:p>
          <a:p>
            <a:pPr lvl="0" algn="ctr">
              <a:buNone/>
            </a:pPr>
            <a:r>
              <a:rPr lang="es-MX" sz="1600" b="1" dirty="0" smtClean="0">
                <a:solidFill>
                  <a:srgbClr val="99CC00"/>
                </a:solidFill>
              </a:rPr>
              <a:t>VERDE </a:t>
            </a:r>
          </a:p>
          <a:p>
            <a:pPr lvl="0">
              <a:buNone/>
            </a:pPr>
            <a:r>
              <a:rPr lang="es-MX" sz="1600" b="1" dirty="0" smtClean="0"/>
              <a:t>Urgencia no calificada</a:t>
            </a:r>
            <a:r>
              <a:rPr lang="es-MX" sz="1600" dirty="0" smtClean="0"/>
              <a:t>:</a:t>
            </a:r>
            <a:r>
              <a:rPr lang="es-ES" sz="1600" dirty="0" smtClean="0"/>
              <a:t> problema de salud que no pone en riesgo la vida, órgano o función del paciente.</a:t>
            </a:r>
          </a:p>
          <a:p>
            <a:pPr algn="ctr">
              <a:buNone/>
            </a:pPr>
            <a:r>
              <a:rPr lang="es-MX" sz="1600" dirty="0" smtClean="0"/>
              <a:t> </a:t>
            </a:r>
            <a:r>
              <a:rPr lang="es-MX" sz="1600" b="1" u="sng" dirty="0" smtClean="0"/>
              <a:t>No existe un tiempo limite de espera para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500" b="1" dirty="0" smtClean="0">
                <a:solidFill>
                  <a:srgbClr val="008000"/>
                </a:solidFill>
                <a:ea typeface="+mn-ea"/>
                <a:cs typeface="+mn-cs"/>
              </a:rPr>
              <a:t>2. CLASIFICACIÓN </a:t>
            </a:r>
            <a:br>
              <a:rPr lang="es-MX" sz="25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MX" sz="2500" b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es-MX" sz="2500" b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s-MX" sz="2500" b="1" dirty="0" smtClean="0">
                <a:solidFill>
                  <a:srgbClr val="C00000"/>
                </a:solidFill>
                <a:ea typeface="+mn-ea"/>
                <a:cs typeface="+mn-cs"/>
              </a:rPr>
              <a:t>ROJA- EMERGENCIA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2204864"/>
            <a:ext cx="8572560" cy="4429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personal de enfermería</a:t>
            </a:r>
          </a:p>
          <a:p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Activa alerta roja e ingresa en forma directa a sala de choque.</a:t>
            </a:r>
          </a:p>
          <a:p>
            <a:pPr marL="0" indent="0">
              <a:buClr>
                <a:srgbClr val="008000"/>
              </a:buClr>
              <a:buNone/>
            </a:pPr>
            <a:endParaRPr lang="es-MX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Avisa al personal de Atención al Usuario e inicia procedimiento para control de valores y ropa.</a:t>
            </a:r>
          </a:p>
          <a:p>
            <a:pPr marL="0" indent="0">
              <a:buClr>
                <a:srgbClr val="008000"/>
              </a:buClr>
              <a:buNone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Informa al paciente sobre el tiempo probable de espera para su atención médica.</a:t>
            </a:r>
          </a:p>
          <a:p>
            <a:pPr marL="0" indent="0">
              <a:buClr>
                <a:srgbClr val="008000"/>
              </a:buClr>
              <a:buNone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Envía a familiar o acompañante a la ventanilla de atención del usuario para el registro de datos del paciente y entrega tarjeta de clasificación.</a:t>
            </a:r>
            <a:endParaRPr lang="es-MX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</a:pPr>
            <a:endParaRPr lang="es-MX" sz="1600" dirty="0" smtClean="0">
              <a:latin typeface="Calibri" pitchFamily="34" charset="0"/>
              <a:cs typeface="Calibri" pitchFamily="34" charset="0"/>
            </a:endParaRPr>
          </a:p>
          <a:p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endParaRPr lang="es-MX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008000"/>
                </a:solidFill>
              </a:rPr>
              <a:t/>
            </a:r>
            <a:br>
              <a:rPr lang="es-MX" b="1" dirty="0" smtClean="0">
                <a:solidFill>
                  <a:srgbClr val="008000"/>
                </a:solidFill>
              </a:rPr>
            </a:br>
            <a:r>
              <a:rPr lang="es-MX" sz="2700" b="1" dirty="0" smtClean="0">
                <a:solidFill>
                  <a:srgbClr val="008000"/>
                </a:solidFill>
              </a:rPr>
              <a:t>CLASIFICACIÓN </a:t>
            </a:r>
            <a:br>
              <a:rPr lang="es-MX" sz="2700" b="1" dirty="0" smtClean="0">
                <a:solidFill>
                  <a:srgbClr val="008000"/>
                </a:solidFill>
              </a:rPr>
            </a:br>
            <a:r>
              <a:rPr lang="es-MX" sz="2700" b="1" dirty="0" smtClean="0">
                <a:solidFill>
                  <a:srgbClr val="FFCC00"/>
                </a:solidFill>
              </a:rPr>
              <a:t>AMARILLA-URGENCIA CALIFICADA </a:t>
            </a:r>
            <a:r>
              <a:rPr lang="es-MX" sz="2700" b="1" dirty="0" smtClean="0">
                <a:solidFill>
                  <a:srgbClr val="008000"/>
                </a:solidFill>
              </a:rPr>
              <a:t/>
            </a:r>
            <a:br>
              <a:rPr lang="es-MX" sz="2700" b="1" dirty="0" smtClean="0">
                <a:solidFill>
                  <a:srgbClr val="008000"/>
                </a:solidFill>
              </a:rPr>
            </a:br>
            <a:r>
              <a:rPr lang="es-MX" sz="2700" b="1" dirty="0" smtClean="0">
                <a:solidFill>
                  <a:srgbClr val="99CC00"/>
                </a:solidFill>
              </a:rPr>
              <a:t>VERDE- URGENCIA NO CLASIFICADA</a:t>
            </a:r>
            <a:endParaRPr lang="es-MX" sz="2700" dirty="0">
              <a:solidFill>
                <a:srgbClr val="99CC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539552" y="2936602"/>
            <a:ext cx="7992888" cy="186055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ES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El personal de enfermería:</a:t>
            </a:r>
            <a:endParaRPr lang="es-MX" sz="1600" dirty="0">
              <a:effectLst/>
              <a:latin typeface="Times New Roman"/>
              <a:ea typeface="Times New Roman"/>
            </a:endParaRPr>
          </a:p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MX" sz="1600" b="1" dirty="0">
                <a:effectLst/>
                <a:latin typeface="Times New Roman"/>
                <a:ea typeface="Times New Roman"/>
              </a:rPr>
              <a:t> </a:t>
            </a:r>
            <a:endParaRPr lang="es-MX" sz="1600" dirty="0">
              <a:effectLst/>
              <a:latin typeface="Times New Roman"/>
              <a:ea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Informa al paciente sobre el tiempo probable de espera para recibir atención médica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MX" sz="1600" dirty="0">
              <a:effectLst/>
              <a:latin typeface="Times New Roman"/>
              <a:ea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Envía a familiar o acompañante a la ventanilla de atención del usuario para el registro de datos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del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paciente y entrega tarjeta de clasificación.</a:t>
            </a:r>
            <a:endParaRPr lang="es-MX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E:\enfer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581150" cy="156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8000"/>
                </a:solidFill>
              </a:rPr>
              <a:t>3. REGISTRO DE PACIENTES</a:t>
            </a: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395536" y="2232025"/>
            <a:ext cx="8352928" cy="239395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MX" sz="1600" b="1" kern="1200">
                <a:solidFill>
                  <a:srgbClr val="000000"/>
                </a:solidFill>
                <a:effectLst/>
                <a:latin typeface="Calibri"/>
                <a:ea typeface="Times New Roman"/>
              </a:rPr>
              <a:t>El personal de atención al usuario (trabajo social):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marL="274320" indent="-274320">
              <a:spcBef>
                <a:spcPts val="600"/>
              </a:spcBef>
              <a:spcAft>
                <a:spcPts val="0"/>
              </a:spcAft>
            </a:pPr>
            <a:r>
              <a:rPr lang="es-MX" sz="1600" b="1">
                <a:effectLst/>
                <a:latin typeface="Calibri"/>
                <a:ea typeface="Times New Roman"/>
              </a:rPr>
              <a:t> 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tabLst>
                <a:tab pos="457200" algn="l"/>
              </a:tabLst>
            </a:pPr>
            <a:r>
              <a:rPr lang="es-ES" sz="16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Solicita datos personales, póliza de afiliación y Seguro Popular.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  <a:p>
            <a:pPr marL="2743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600">
                <a:effectLst/>
                <a:latin typeface="Calibri"/>
                <a:ea typeface="Times New Roman"/>
                <a:cs typeface="Calibri"/>
              </a:rPr>
              <a:t> 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tabLst>
                <a:tab pos="457200" algn="l"/>
              </a:tabLst>
            </a:pPr>
            <a:r>
              <a:rPr lang="es-ES" sz="16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Ingresa datos del paciente al paciente al sistema y envía a caja.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ES" sz="16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tabLst>
                <a:tab pos="457200" algn="l"/>
              </a:tabLst>
            </a:pPr>
            <a:r>
              <a:rPr lang="es-ES" sz="16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Realiza el procedimiento administrativo del Ingreso-paciente y/o asigna cita médica.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2" descr="E:\trabajo soci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4581128"/>
            <a:ext cx="17716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610</Words>
  <Application>Microsoft Office PowerPoint</Application>
  <PresentationFormat>Presentación en pantalla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Origen</vt:lpstr>
      <vt:lpstr>EL SERVICIO DE URGENCIAS Y  DE EGRESO EN EL HRAEI</vt:lpstr>
      <vt:lpstr>Presentación de PowerPoint</vt:lpstr>
      <vt:lpstr>Presentación de PowerPoint</vt:lpstr>
      <vt:lpstr>    CÓMO FUNCIONA ACTUALMENTE EL SERVICIO DE URGENCIAS</vt:lpstr>
      <vt:lpstr>    1. EL PERSONAL DE ENFERMERÍA RECIBE AL USUARIO EN EL MÓDULO DENOMINADO “TRIAGE”, QUE SIGNIFICA HACER UNA CLASIFICACIÓN DE ACUERDO A LA GRAVEDAD DEL PADECIMIENTO DEL PACIENTE, DONDE:</vt:lpstr>
      <vt:lpstr>CLASIFICACIÓN DE ACUERDO A LA GRAVEDAD DEL PADECIMIENTO</vt:lpstr>
      <vt:lpstr>2. CLASIFICACIÓN   ROJA- EMERGENCIA</vt:lpstr>
      <vt:lpstr> CLASIFICACIÓN  AMARILLA-URGENCIA CALIFICADA  VERDE- URGENCIA NO CLASIFICADA</vt:lpstr>
      <vt:lpstr>3. REGISTRO DE PACIENTES</vt:lpstr>
      <vt:lpstr>4. COBRO DE LA ATENCIÓN</vt:lpstr>
      <vt:lpstr>Atención Médica</vt:lpstr>
      <vt:lpstr>Atención Médica</vt:lpstr>
      <vt:lpstr>5. EGRESO DE PACIENTE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HP;MINERVA RUIZ</dc:creator>
  <cp:lastModifiedBy>CUB. DE ENLACE</cp:lastModifiedBy>
  <cp:revision>104</cp:revision>
  <cp:lastPrinted>2015-05-27T15:59:46Z</cp:lastPrinted>
  <dcterms:created xsi:type="dcterms:W3CDTF">2013-04-09T14:41:24Z</dcterms:created>
  <dcterms:modified xsi:type="dcterms:W3CDTF">2015-05-27T16:51:16Z</dcterms:modified>
</cp:coreProperties>
</file>