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1" r:id="rId8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0E59CB3D-56E6-4B87-A90C-F57C4442AD15}">
          <p14:sldIdLst>
            <p14:sldId id="256"/>
            <p14:sldId id="258"/>
            <p14:sldId id="259"/>
            <p14:sldId id="260"/>
          </p14:sldIdLst>
        </p14:section>
        <p14:section name="Sección sin título" id="{CD2546BB-051D-4A17-A003-3EDFB5AB6D06}">
          <p14:sldIdLst>
            <p14:sldId id="257"/>
            <p14:sldId id="262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6" autoAdjust="0"/>
  </p:normalViewPr>
  <p:slideViewPr>
    <p:cSldViewPr>
      <p:cViewPr>
        <p:scale>
          <a:sx n="73" d="100"/>
          <a:sy n="73" d="100"/>
        </p:scale>
        <p:origin x="-129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28662" y="3000372"/>
            <a:ext cx="6912768" cy="1278632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 smtClean="0">
                <a:solidFill>
                  <a:srgbClr val="00B050"/>
                </a:solidFill>
                <a:latin typeface="Calibri" pitchFamily="34" charset="0"/>
              </a:rPr>
              <a:t>Cáncer </a:t>
            </a:r>
            <a:br>
              <a:rPr lang="es-MX" sz="4000" b="1" dirty="0" smtClean="0">
                <a:solidFill>
                  <a:srgbClr val="00B050"/>
                </a:solidFill>
                <a:latin typeface="Calibri" pitchFamily="34" charset="0"/>
              </a:rPr>
            </a:br>
            <a:r>
              <a:rPr lang="es-MX" sz="4000" b="1" dirty="0" smtClean="0">
                <a:solidFill>
                  <a:srgbClr val="00B050"/>
                </a:solidFill>
                <a:latin typeface="Calibri" pitchFamily="34" charset="0"/>
              </a:rPr>
              <a:t>Lo que debes saber</a:t>
            </a:r>
            <a:endParaRPr lang="es-MX" sz="40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214282" y="4929198"/>
            <a:ext cx="6858000" cy="533400"/>
          </a:xfrm>
        </p:spPr>
        <p:txBody>
          <a:bodyPr/>
          <a:lstStyle/>
          <a:p>
            <a:r>
              <a:rPr lang="es-MX" sz="1800" b="1" dirty="0" smtClean="0">
                <a:latin typeface="Calibri" pitchFamily="34" charset="0"/>
              </a:rPr>
              <a:t>Dirección Médica - 2015</a:t>
            </a:r>
          </a:p>
          <a:p>
            <a:endParaRPr lang="es-MX" sz="1200" dirty="0"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292893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008000"/>
                </a:solidFill>
                <a:latin typeface="Calibri" pitchFamily="34" charset="0"/>
              </a:rPr>
              <a:t>¿</a:t>
            </a:r>
            <a:r>
              <a:rPr lang="es-MX" sz="4000" b="1" dirty="0">
                <a:solidFill>
                  <a:srgbClr val="008000"/>
                </a:solidFill>
                <a:latin typeface="Calibri" pitchFamily="34" charset="0"/>
              </a:rPr>
              <a:t>Q</a:t>
            </a:r>
            <a:r>
              <a:rPr lang="es-MX" sz="4000" b="1" dirty="0" smtClean="0">
                <a:solidFill>
                  <a:srgbClr val="008000"/>
                </a:solidFill>
                <a:latin typeface="Calibri" pitchFamily="34" charset="0"/>
              </a:rPr>
              <a:t>ué es? </a:t>
            </a:r>
            <a:endParaRPr lang="es-MX" sz="4000" dirty="0">
              <a:latin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43240" y="1643050"/>
            <a:ext cx="51125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008000"/>
                </a:solidFill>
                <a:latin typeface="Calibri" pitchFamily="34" charset="0"/>
              </a:rPr>
              <a:t>Cáncer</a:t>
            </a:r>
            <a:r>
              <a:rPr lang="es-MX" sz="1500" dirty="0" smtClean="0">
                <a:latin typeface="Calibri" pitchFamily="34" charset="0"/>
              </a:rPr>
              <a:t> es </a:t>
            </a:r>
            <a:r>
              <a:rPr lang="es-MX" sz="1500" dirty="0">
                <a:latin typeface="Calibri" pitchFamily="34" charset="0"/>
              </a:rPr>
              <a:t>un término que se usa para enfermedades en las que células anormales se dividen sin control y pueden invadir otros tejidos. </a:t>
            </a:r>
            <a:endParaRPr lang="es-MX" sz="1500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s-MX" sz="1500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500" dirty="0" smtClean="0">
                <a:latin typeface="Calibri" pitchFamily="34" charset="0"/>
              </a:rPr>
              <a:t>Las </a:t>
            </a:r>
            <a:r>
              <a:rPr lang="es-MX" sz="1500" dirty="0">
                <a:latin typeface="Calibri" pitchFamily="34" charset="0"/>
              </a:rPr>
              <a:t>células cancerosas pueden diseminarse a otras partes del cuerpo por el sistema sanguíneo y por el sistema linfático.</a:t>
            </a:r>
          </a:p>
          <a:p>
            <a:pPr algn="just">
              <a:lnSpc>
                <a:spcPct val="150000"/>
              </a:lnSpc>
            </a:pPr>
            <a:endParaRPr lang="es-MX" sz="1500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500" dirty="0" smtClean="0">
                <a:latin typeface="Calibri" pitchFamily="34" charset="0"/>
              </a:rPr>
              <a:t>Hasta </a:t>
            </a:r>
            <a:r>
              <a:rPr lang="es-MX" sz="1500" dirty="0">
                <a:latin typeface="Calibri" pitchFamily="34" charset="0"/>
              </a:rPr>
              <a:t>el día de hoy se conocen más de 100 diferentes tipos de cáncer. La mayoría de los cánceres toman el nombre del órgano o de las células en donde empiezan, por ejemplo, cáncer de estómago, cáncer de colon, cáncer de mama</a:t>
            </a:r>
            <a:r>
              <a:rPr lang="es-MX" sz="1500" dirty="0" smtClean="0">
                <a:latin typeface="Calibri" pitchFamily="34" charset="0"/>
              </a:rPr>
              <a:t>. </a:t>
            </a:r>
            <a:endParaRPr lang="es-MX" sz="15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85852" y="135729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008000"/>
                </a:solidFill>
                <a:latin typeface="Calibri" pitchFamily="34" charset="0"/>
              </a:rPr>
              <a:t>¿Cómo se diagnostica? </a:t>
            </a:r>
            <a:endParaRPr lang="es-MX" sz="4000" dirty="0">
              <a:latin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43240" y="2071678"/>
            <a:ext cx="540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500" dirty="0">
                <a:latin typeface="Calibri" pitchFamily="34" charset="0"/>
              </a:rPr>
              <a:t>Algunos tipos de cáncer pueden encontrarse antes de que causen </a:t>
            </a:r>
            <a:r>
              <a:rPr lang="es-MX" sz="1500" dirty="0" smtClean="0">
                <a:latin typeface="Calibri" pitchFamily="34" charset="0"/>
              </a:rPr>
              <a:t>síntomas. Los </a:t>
            </a:r>
            <a:r>
              <a:rPr lang="es-MX" sz="1500" dirty="0">
                <a:latin typeface="Calibri" pitchFamily="34" charset="0"/>
              </a:rPr>
              <a:t>exámenes selectivos de detección se usan para buscar el cáncer (o los estados que pueden </a:t>
            </a:r>
            <a:r>
              <a:rPr lang="es-MX" sz="1500" dirty="0" smtClean="0">
                <a:latin typeface="Calibri" pitchFamily="34" charset="0"/>
              </a:rPr>
              <a:t>resultar </a:t>
            </a:r>
            <a:r>
              <a:rPr lang="es-MX" sz="1500" dirty="0">
                <a:latin typeface="Calibri" pitchFamily="34" charset="0"/>
              </a:rPr>
              <a:t>cáncer) en gente que no tiene síntomas. </a:t>
            </a:r>
            <a:r>
              <a:rPr lang="es-MX" sz="1500" dirty="0" smtClean="0">
                <a:latin typeface="Calibri" pitchFamily="34" charset="0"/>
              </a:rPr>
              <a:t>Estos </a:t>
            </a:r>
            <a:r>
              <a:rPr lang="es-MX" sz="1500" dirty="0">
                <a:latin typeface="Calibri" pitchFamily="34" charset="0"/>
              </a:rPr>
              <a:t>exámenes pueden ayudar a los médicos a encontrar y tratar algunos tipos de cáncer en etapa temprana. </a:t>
            </a:r>
            <a:endParaRPr lang="es-MX" sz="1500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500" dirty="0" smtClean="0">
                <a:latin typeface="Calibri" pitchFamily="34" charset="0"/>
              </a:rPr>
              <a:t>En </a:t>
            </a:r>
            <a:r>
              <a:rPr lang="es-MX" sz="1500" dirty="0">
                <a:latin typeface="Calibri" pitchFamily="34" charset="0"/>
              </a:rPr>
              <a:t>general, el tratamiento de cáncer es más efectivo cuando la enfermedad se encuentra en un estadio inicial. Sin embargo, no hay pruebas de detección disponibles para todos los tipos de cáncer y algunos exámenes </a:t>
            </a:r>
            <a:r>
              <a:rPr lang="es-MX" sz="1500" dirty="0" smtClean="0">
                <a:latin typeface="Calibri" pitchFamily="34" charset="0"/>
              </a:rPr>
              <a:t>solo </a:t>
            </a:r>
            <a:r>
              <a:rPr lang="es-MX" sz="1500" dirty="0">
                <a:latin typeface="Calibri" pitchFamily="34" charset="0"/>
              </a:rPr>
              <a:t>son para personas con riesgos genéticos específicos</a:t>
            </a:r>
            <a:r>
              <a:rPr lang="es-MX" sz="1500" dirty="0" smtClean="0">
                <a:latin typeface="Calibri" pitchFamily="34" charset="0"/>
              </a:rPr>
              <a:t>.</a:t>
            </a:r>
            <a:endParaRPr lang="es-MX" sz="15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500" dirty="0">
                <a:latin typeface="Calibri" pitchFamily="34" charset="0"/>
              </a:rPr>
              <a:t> </a:t>
            </a:r>
          </a:p>
        </p:txBody>
      </p:sp>
      <p:pic>
        <p:nvPicPr>
          <p:cNvPr id="4" name="Imagen 4" descr="Descripción: http://www.cuatro.com/noticias/sociedad/Medico-nino-paciente_MDSIMA20110901_007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"/>
          <a:stretch>
            <a:fillRect/>
          </a:stretch>
        </p:blipFill>
        <p:spPr bwMode="auto">
          <a:xfrm>
            <a:off x="357158" y="2911834"/>
            <a:ext cx="266429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00100" y="1643050"/>
            <a:ext cx="741682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>
                <a:solidFill>
                  <a:srgbClr val="008000"/>
                </a:solidFill>
                <a:latin typeface="Calibri" pitchFamily="34" charset="0"/>
              </a:rPr>
              <a:t>Algunos de los tipos de exámenes utilizados para detectar el cáncer son</a:t>
            </a:r>
            <a:r>
              <a:rPr lang="es-MX" dirty="0">
                <a:solidFill>
                  <a:srgbClr val="008000"/>
                </a:solidFill>
                <a:latin typeface="Calibri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s-MX" sz="1500" dirty="0">
              <a:latin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§"/>
            </a:pPr>
            <a:r>
              <a:rPr lang="es-MX" sz="1500" dirty="0">
                <a:latin typeface="Calibri" pitchFamily="34" charset="0"/>
              </a:rPr>
              <a:t>Mastografía y/o USG de mama</a:t>
            </a:r>
            <a:r>
              <a:rPr lang="es-MX" sz="1500" dirty="0" smtClean="0">
                <a:latin typeface="Calibri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§"/>
            </a:pPr>
            <a:r>
              <a:rPr lang="es-MX" sz="1500" dirty="0" smtClean="0">
                <a:latin typeface="Calibri" pitchFamily="34" charset="0"/>
              </a:rPr>
              <a:t>Pruebas </a:t>
            </a:r>
            <a:r>
              <a:rPr lang="es-MX" sz="1500" dirty="0">
                <a:latin typeface="Calibri" pitchFamily="34" charset="0"/>
              </a:rPr>
              <a:t>de Papanicolaou y del virus del papiloma humano (VPH</a:t>
            </a:r>
            <a:r>
              <a:rPr lang="es-MX" sz="1500" dirty="0" smtClean="0">
                <a:latin typeface="Calibri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§"/>
            </a:pPr>
            <a:r>
              <a:rPr lang="es-MX" sz="1500" dirty="0" smtClean="0">
                <a:latin typeface="Calibri" pitchFamily="34" charset="0"/>
              </a:rPr>
              <a:t>Exámenes </a:t>
            </a:r>
            <a:r>
              <a:rPr lang="es-MX" sz="1500" dirty="0">
                <a:latin typeface="Calibri" pitchFamily="34" charset="0"/>
              </a:rPr>
              <a:t>para detectar el cáncer </a:t>
            </a:r>
            <a:r>
              <a:rPr lang="es-MX" sz="1500" dirty="0" err="1">
                <a:latin typeface="Calibri" pitchFamily="34" charset="0"/>
              </a:rPr>
              <a:t>colorrectal</a:t>
            </a:r>
            <a:r>
              <a:rPr lang="es-MX" sz="1500" dirty="0">
                <a:latin typeface="Calibri" pitchFamily="34" charset="0"/>
              </a:rPr>
              <a:t> y los pólipos por colonoscopia</a:t>
            </a:r>
            <a:r>
              <a:rPr lang="es-MX" sz="1500" dirty="0" smtClean="0">
                <a:latin typeface="Calibri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§"/>
            </a:pPr>
            <a:r>
              <a:rPr lang="es-MX" sz="1500" dirty="0" smtClean="0">
                <a:latin typeface="Calibri" pitchFamily="34" charset="0"/>
              </a:rPr>
              <a:t>Determinación </a:t>
            </a:r>
            <a:r>
              <a:rPr lang="es-MX" sz="1500" dirty="0">
                <a:latin typeface="Calibri" pitchFamily="34" charset="0"/>
              </a:rPr>
              <a:t>en sangre de marcadores tumorales específicos, como: antígeno prostático específico (PSA).</a:t>
            </a:r>
          </a:p>
          <a:p>
            <a:pPr>
              <a:lnSpc>
                <a:spcPct val="150000"/>
              </a:lnSpc>
            </a:pPr>
            <a:endParaRPr lang="es-MX" sz="15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s-MX" sz="15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19" y="4018009"/>
            <a:ext cx="2275333" cy="15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93540" y="1700808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3000" dirty="0">
              <a:latin typeface="Soberana Sans" pitchFamily="50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57290" y="135729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008000"/>
                </a:solidFill>
                <a:latin typeface="Calibri" pitchFamily="34" charset="0"/>
              </a:rPr>
              <a:t>¿Cómo se trata? </a:t>
            </a:r>
            <a:endParaRPr lang="es-MX" sz="4000" dirty="0"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4348" y="2143116"/>
            <a:ext cx="784887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500" dirty="0">
                <a:latin typeface="Calibri" pitchFamily="34" charset="0"/>
              </a:rPr>
              <a:t>Existen diferentes formas de tratar el cáncer, dependiendo de donde se localiza y la etapa clínica en la que se encuentra.  </a:t>
            </a:r>
            <a:endParaRPr lang="es-MX" sz="1500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008000"/>
                </a:solidFill>
                <a:latin typeface="Calibri" pitchFamily="34" charset="0"/>
              </a:rPr>
              <a:t>La </a:t>
            </a:r>
            <a:r>
              <a:rPr lang="es-MX" b="1" dirty="0">
                <a:solidFill>
                  <a:srgbClr val="008000"/>
                </a:solidFill>
                <a:latin typeface="Calibri" pitchFamily="34" charset="0"/>
              </a:rPr>
              <a:t>elección del </a:t>
            </a:r>
            <a:r>
              <a:rPr lang="es-MX" b="1" dirty="0" smtClean="0">
                <a:solidFill>
                  <a:srgbClr val="008000"/>
                </a:solidFill>
                <a:latin typeface="Calibri" pitchFamily="34" charset="0"/>
              </a:rPr>
              <a:t>tratamiento, considera </a:t>
            </a:r>
            <a:r>
              <a:rPr lang="es-MX" b="1" dirty="0">
                <a:solidFill>
                  <a:srgbClr val="008000"/>
                </a:solidFill>
                <a:latin typeface="Calibri" pitchFamily="34" charset="0"/>
              </a:rPr>
              <a:t>el estado clínico del paciente a su ingreso, su calidad de vida y puede incluir:</a:t>
            </a:r>
            <a:r>
              <a:rPr lang="es-MX" sz="1500" b="1" dirty="0">
                <a:solidFill>
                  <a:srgbClr val="008000"/>
                </a:solidFill>
                <a:latin typeface="Calibri" pitchFamily="34" charset="0"/>
              </a:rPr>
              <a:t> </a:t>
            </a:r>
            <a:endParaRPr lang="es-MX" sz="1500" b="1" dirty="0" smtClean="0">
              <a:solidFill>
                <a:srgbClr val="008000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s-MX" sz="1500" b="1" dirty="0" smtClean="0">
              <a:solidFill>
                <a:srgbClr val="008000"/>
              </a:solidFill>
              <a:latin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§"/>
            </a:pPr>
            <a:r>
              <a:rPr lang="es-MX" sz="1500" dirty="0" smtClean="0">
                <a:latin typeface="Calibri" pitchFamily="34" charset="0"/>
              </a:rPr>
              <a:t>Cirugía</a:t>
            </a:r>
          </a:p>
          <a:p>
            <a:pPr marL="285750" indent="-285750" algn="just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§"/>
            </a:pPr>
            <a:r>
              <a:rPr lang="es-MX" sz="1500" dirty="0" smtClean="0">
                <a:latin typeface="Calibri" pitchFamily="34" charset="0"/>
              </a:rPr>
              <a:t>Quimioterapia </a:t>
            </a:r>
          </a:p>
          <a:p>
            <a:pPr marL="285750" indent="-285750" algn="just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§"/>
            </a:pPr>
            <a:r>
              <a:rPr lang="es-MX" sz="1500" dirty="0" smtClean="0">
                <a:latin typeface="Calibri" pitchFamily="34" charset="0"/>
              </a:rPr>
              <a:t>Radioterapia</a:t>
            </a:r>
            <a:endParaRPr lang="es-MX" sz="1500" dirty="0">
              <a:latin typeface="Calibri" pitchFamily="34" charset="0"/>
            </a:endParaRPr>
          </a:p>
          <a:p>
            <a:pPr algn="just"/>
            <a:endParaRPr lang="es-MX" sz="1600" dirty="0">
              <a:latin typeface="Soberana Sans" pitchFamily="50" charset="0"/>
            </a:endParaRPr>
          </a:p>
        </p:txBody>
      </p:sp>
      <p:pic>
        <p:nvPicPr>
          <p:cNvPr id="7" name="6 Imagen" descr="C:\Users\HRAEI\Desktop\Fotogaleria HRAEI\médicos cirugía Urología\IMG_36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7668">
            <a:off x="2970079" y="4186910"/>
            <a:ext cx="1625972" cy="1104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9" descr="Descripción: C:\Users\HRAEI\Desktop\Fotogaleria HRAEI\fotos procesadas\02 Tomografo hrae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7" b="-50"/>
          <a:stretch>
            <a:fillRect/>
          </a:stretch>
        </p:blipFill>
        <p:spPr bwMode="auto">
          <a:xfrm>
            <a:off x="4857752" y="3429000"/>
            <a:ext cx="19558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C:\Users\HRAEI\Desktop\Quimioterapia\IMG_45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7827">
            <a:off x="7038398" y="4170395"/>
            <a:ext cx="1444041" cy="1085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1" descr="Descripción: C:\Users\HRAEI\Desktop\Acelerador\acelerad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572008"/>
            <a:ext cx="1178459" cy="128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4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93540" y="1700808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3000" dirty="0">
              <a:latin typeface="Soberana Sans" pitchFamily="50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57290" y="135729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008000"/>
                </a:solidFill>
                <a:latin typeface="Calibri" pitchFamily="34" charset="0"/>
              </a:rPr>
              <a:t>¿</a:t>
            </a:r>
            <a:r>
              <a:rPr lang="es-MX" sz="4000" b="1" dirty="0" smtClean="0">
                <a:solidFill>
                  <a:srgbClr val="008000"/>
                </a:solidFill>
                <a:latin typeface="Calibri" pitchFamily="34" charset="0"/>
              </a:rPr>
              <a:t>Dónde </a:t>
            </a:r>
            <a:r>
              <a:rPr lang="es-MX" sz="4000" b="1" dirty="0" smtClean="0">
                <a:solidFill>
                  <a:srgbClr val="008000"/>
                </a:solidFill>
                <a:latin typeface="Calibri" pitchFamily="34" charset="0"/>
              </a:rPr>
              <a:t>me puedo atender? </a:t>
            </a:r>
            <a:endParaRPr lang="es-MX" sz="4000" dirty="0">
              <a:latin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14348" y="2143116"/>
            <a:ext cx="78488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500" dirty="0" smtClean="0">
                <a:latin typeface="Calibri" pitchFamily="34" charset="0"/>
              </a:rPr>
              <a:t>En el Hospital Regional de Alta especialidad de Ixtapaluca cuenta con los Recursos Materiales y Humanos para poder ofrecer una atención integral del paciente  Oncológico.</a:t>
            </a:r>
          </a:p>
          <a:p>
            <a:pPr algn="just">
              <a:lnSpc>
                <a:spcPct val="150000"/>
              </a:lnSpc>
            </a:pPr>
            <a:r>
              <a:rPr lang="es-MX" sz="1500" dirty="0" smtClean="0">
                <a:latin typeface="Calibri" pitchFamily="34" charset="0"/>
              </a:rPr>
              <a:t>Contamos con servicio de:</a:t>
            </a:r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es-MX" sz="1500" dirty="0" smtClean="0">
                <a:solidFill>
                  <a:srgbClr val="008000"/>
                </a:solidFill>
                <a:latin typeface="Calibri" pitchFamily="34" charset="0"/>
              </a:rPr>
              <a:t>Cirugía Oncológica</a:t>
            </a:r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es-MX" sz="1500" dirty="0" smtClean="0">
                <a:solidFill>
                  <a:srgbClr val="008000"/>
                </a:solidFill>
                <a:latin typeface="Calibri" pitchFamily="34" charset="0"/>
              </a:rPr>
              <a:t>Oncología Médica</a:t>
            </a:r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es-MX" sz="1500" dirty="0" smtClean="0">
                <a:solidFill>
                  <a:srgbClr val="008000"/>
                </a:solidFill>
                <a:latin typeface="Calibri" pitchFamily="34" charset="0"/>
              </a:rPr>
              <a:t>Radioterapia</a:t>
            </a:r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es-MX" sz="1500" dirty="0" smtClean="0">
                <a:solidFill>
                  <a:srgbClr val="008000"/>
                </a:solidFill>
                <a:latin typeface="Calibri" pitchFamily="34" charset="0"/>
              </a:rPr>
              <a:t>Oncología Pediátrica</a:t>
            </a:r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es-MX" sz="1500" dirty="0" smtClean="0">
                <a:solidFill>
                  <a:srgbClr val="008000"/>
                </a:solidFill>
                <a:latin typeface="Calibri" pitchFamily="34" charset="0"/>
              </a:rPr>
              <a:t>Hematología</a:t>
            </a:r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es-MX" sz="1500" dirty="0" smtClean="0">
                <a:solidFill>
                  <a:srgbClr val="008000"/>
                </a:solidFill>
                <a:latin typeface="Calibri" pitchFamily="34" charset="0"/>
              </a:rPr>
              <a:t>Prótesis Maxilofacial</a:t>
            </a:r>
            <a:endParaRPr lang="es-MX" sz="1600" dirty="0">
              <a:solidFill>
                <a:srgbClr val="008000"/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0800000" flipV="1">
            <a:off x="506491" y="2071678"/>
            <a:ext cx="8208913" cy="2736304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Carretera  Federal  México Puebla Km. 34.5, Pueblo de Zoquiapan. Municipio de Ixtapaluca, Estado de México. C.P. 56530.</a:t>
            </a:r>
          </a:p>
          <a:p>
            <a:pPr algn="ctr">
              <a:defRPr/>
            </a:pPr>
            <a:r>
              <a:rPr lang="es-MX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defRPr/>
            </a:pPr>
            <a:r>
              <a:rPr lang="es-MX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Conmutador:   5972 9800 </a:t>
            </a:r>
          </a:p>
          <a:p>
            <a:pPr algn="ctr">
              <a:defRPr/>
            </a:pPr>
            <a:endParaRPr lang="es-MX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s-MX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Informes:  Ext. 1520 y 1121</a:t>
            </a:r>
          </a:p>
          <a:p>
            <a:pPr algn="ctr">
              <a:defRPr/>
            </a:pPr>
            <a:r>
              <a:rPr lang="es-MX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Coordinación de otros Hospitales para</a:t>
            </a:r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Referencias </a:t>
            </a:r>
          </a:p>
          <a:p>
            <a:pPr algn="ctr">
              <a:defRPr/>
            </a:pPr>
            <a:r>
              <a:rPr lang="es-MX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Ext. 1054</a:t>
            </a:r>
          </a:p>
          <a:p>
            <a:pPr algn="ctr">
              <a:defRPr/>
            </a:pPr>
            <a:r>
              <a:rPr lang="es-MX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Fax. 1734 8291</a:t>
            </a:r>
            <a:endParaRPr lang="es-MX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421</Words>
  <Application>Microsoft Office PowerPoint</Application>
  <PresentationFormat>Presentación en pantalla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Origen</vt:lpstr>
      <vt:lpstr>Cáncer  Lo que debes saber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HRAEI COMSOC</dc:creator>
  <cp:lastModifiedBy>CUB. DE ENLACE</cp:lastModifiedBy>
  <cp:revision>49</cp:revision>
  <cp:lastPrinted>2015-06-11T13:47:28Z</cp:lastPrinted>
  <dcterms:created xsi:type="dcterms:W3CDTF">2013-04-09T14:41:24Z</dcterms:created>
  <dcterms:modified xsi:type="dcterms:W3CDTF">2015-06-15T17:22:13Z</dcterms:modified>
</cp:coreProperties>
</file>